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24"/>
  </p:notesMasterIdLst>
  <p:sldIdLst>
    <p:sldId id="327" r:id="rId2"/>
    <p:sldId id="328" r:id="rId3"/>
    <p:sldId id="329" r:id="rId4"/>
    <p:sldId id="330" r:id="rId5"/>
    <p:sldId id="331" r:id="rId6"/>
    <p:sldId id="332" r:id="rId7"/>
    <p:sldId id="333" r:id="rId8"/>
    <p:sldId id="334" r:id="rId9"/>
    <p:sldId id="335" r:id="rId10"/>
    <p:sldId id="350" r:id="rId11"/>
    <p:sldId id="337" r:id="rId12"/>
    <p:sldId id="338" r:id="rId13"/>
    <p:sldId id="339" r:id="rId14"/>
    <p:sldId id="340" r:id="rId15"/>
    <p:sldId id="341" r:id="rId16"/>
    <p:sldId id="342" r:id="rId17"/>
    <p:sldId id="344" r:id="rId18"/>
    <p:sldId id="345" r:id="rId19"/>
    <p:sldId id="346" r:id="rId20"/>
    <p:sldId id="347" r:id="rId21"/>
    <p:sldId id="348" r:id="rId22"/>
    <p:sldId id="349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E03BE92-C028-402F-9AE1-C0D2B2057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sr-Latn-CS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sr-Latn-CS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>
                  <a:defRPr/>
                </a:pPr>
                <a:endParaRPr lang="sr-Latn-C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5566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566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04163-3B69-4EA0-9131-FBE09E07BA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667C5-5006-4CA4-A313-85AB0E42C9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03EC6-D790-4F3F-A4D7-0590AA889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7CFF5-0FF0-4980-8A85-1972B205B4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sr-Latn-CS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12CBD-E72B-469A-81D8-B5A32829A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82B88-546D-4516-AD17-0DE5F0341C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1EE68-13D0-4116-AECE-7428BF4C6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2D524-C442-4C30-8243-12E1871A0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F2435-C031-4F4D-95D9-4F6AC59F4B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1341D7-88D0-4787-8FB2-294ABF407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756E5-1FDF-4BB4-84E7-4CF2FA1372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9E8E6-740E-4206-A413-6BBC72346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6FEC3-28FE-408F-BB36-377CC6BF02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5F81AA35-A6C1-47DB-A3B7-EB4726EFA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5462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sr-Latn-CS" sz="2400">
                <a:latin typeface="Times New Roman" pitchFamily="18" charset="0"/>
              </a:endParaRPr>
            </a:p>
          </p:txBody>
        </p:sp>
        <p:sp>
          <p:nvSpPr>
            <p:cNvPr id="15463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sr-Latn-CS" sz="2400">
                <a:latin typeface="Times New Roman" pitchFamily="18" charset="0"/>
              </a:endParaRPr>
            </a:p>
          </p:txBody>
        </p:sp>
        <p:sp>
          <p:nvSpPr>
            <p:cNvPr id="1546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sr-Latn-CS">
                <a:solidFill>
                  <a:schemeClr val="hlink"/>
                </a:solidFill>
              </a:endParaRPr>
            </a:p>
          </p:txBody>
        </p:sp>
        <p:sp>
          <p:nvSpPr>
            <p:cNvPr id="15463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sr-Latn-CS">
                <a:solidFill>
                  <a:schemeClr val="hlink"/>
                </a:solidFill>
              </a:endParaRPr>
            </a:p>
          </p:txBody>
        </p:sp>
        <p:sp>
          <p:nvSpPr>
            <p:cNvPr id="1546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sr-Latn-CS">
                <a:solidFill>
                  <a:schemeClr val="accent2"/>
                </a:solidFill>
              </a:endParaRPr>
            </a:p>
          </p:txBody>
        </p:sp>
        <p:sp>
          <p:nvSpPr>
            <p:cNvPr id="1546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sr-Latn-CS">
                <a:solidFill>
                  <a:schemeClr val="hlink"/>
                </a:solidFill>
              </a:endParaRPr>
            </a:p>
          </p:txBody>
        </p:sp>
        <p:sp>
          <p:nvSpPr>
            <p:cNvPr id="1546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sr-Latn-CS" sz="2400">
                <a:latin typeface="Times New Roman" pitchFamily="18" charset="0"/>
              </a:endParaRPr>
            </a:p>
          </p:txBody>
        </p:sp>
        <p:sp>
          <p:nvSpPr>
            <p:cNvPr id="1546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sr-Latn-CS">
                <a:solidFill>
                  <a:schemeClr val="accent2"/>
                </a:solidFill>
              </a:endParaRPr>
            </a:p>
          </p:txBody>
        </p:sp>
        <p:sp>
          <p:nvSpPr>
            <p:cNvPr id="1546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sr-Latn-CS">
                <a:solidFill>
                  <a:schemeClr val="accent2"/>
                </a:solidFill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46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0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838200"/>
            <a:ext cx="8007350" cy="1371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sr-Cyrl-CS" sz="4800" b="1" smtClean="0">
                <a:latin typeface="Comic Sans MS" pitchFamily="66" charset="0"/>
              </a:rPr>
              <a:t>ОСНОВЕ КВАЛИТЕТА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sr-Cyrl-CS" sz="4800" b="1" smtClean="0">
                <a:latin typeface="Comic Sans MS" pitchFamily="66" charset="0"/>
              </a:rPr>
              <a:t>20</a:t>
            </a:r>
            <a:r>
              <a:rPr lang="en-US" sz="4800" b="1" smtClean="0">
                <a:latin typeface="Comic Sans MS" pitchFamily="66" charset="0"/>
              </a:rPr>
              <a:t>10</a:t>
            </a:r>
            <a:r>
              <a:rPr lang="sr-Cyrl-CS" sz="4800" b="1" smtClean="0">
                <a:latin typeface="Comic Sans MS" pitchFamily="66" charset="0"/>
              </a:rPr>
              <a:t>/</a:t>
            </a:r>
            <a:r>
              <a:rPr lang="sr-Latn-CS" sz="4800" b="1" smtClean="0">
                <a:latin typeface="Comic Sans MS" pitchFamily="66" charset="0"/>
              </a:rPr>
              <a:t>1</a:t>
            </a:r>
            <a:r>
              <a:rPr lang="en-US" sz="4800" b="1" smtClean="0">
                <a:latin typeface="Comic Sans MS" pitchFamily="66" charset="0"/>
              </a:rPr>
              <a:t>1</a:t>
            </a:r>
            <a:r>
              <a:rPr lang="sr-Cyrl-CS" sz="4800" b="1" smtClean="0">
                <a:latin typeface="Comic Sans MS" pitchFamily="66" charset="0"/>
              </a:rPr>
              <a:t>.</a:t>
            </a:r>
            <a:endParaRPr lang="sr-Latn-CS" sz="4800" b="1" smtClean="0">
              <a:latin typeface="Comic Sans MS" pitchFamily="66" charset="0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914400" y="5853113"/>
            <a:ext cx="72390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r-Latn-CS" sz="2400">
                <a:solidFill>
                  <a:schemeClr val="bg1"/>
                </a:solidFill>
              </a:rPr>
              <a:t>FON </a:t>
            </a:r>
            <a:endParaRPr lang="en-GB" sz="2400">
              <a:solidFill>
                <a:schemeClr val="bg1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GB" sz="2400">
                <a:solidFill>
                  <a:schemeClr val="bg1"/>
                </a:solidFill>
              </a:rPr>
              <a:t>8</a:t>
            </a:r>
            <a:r>
              <a:rPr lang="sr-Latn-CS" sz="2400">
                <a:solidFill>
                  <a:schemeClr val="bg1"/>
                </a:solidFill>
              </a:rPr>
              <a:t>.10.2</a:t>
            </a:r>
            <a:r>
              <a:rPr lang="en-GB" sz="2400">
                <a:solidFill>
                  <a:schemeClr val="bg1"/>
                </a:solidFill>
              </a:rPr>
              <a:t>007. </a:t>
            </a:r>
            <a:r>
              <a:rPr lang="sr-Latn-CS" sz="2400">
                <a:solidFill>
                  <a:schemeClr val="bg1"/>
                </a:solidFill>
              </a:rPr>
              <a:t>Beograd</a:t>
            </a:r>
            <a:endParaRPr lang="en-US"/>
          </a:p>
        </p:txBody>
      </p:sp>
      <p:sp>
        <p:nvSpPr>
          <p:cNvPr id="4100" name="Rectangle 4"/>
          <p:cNvSpPr>
            <a:spLocks noRot="1" noChangeArrowheads="1"/>
          </p:cNvSpPr>
          <p:nvPr/>
        </p:nvSpPr>
        <p:spPr bwMode="auto">
          <a:xfrm>
            <a:off x="533400" y="3276600"/>
            <a:ext cx="8153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Cyrl-CS" sz="3600" b="1">
                <a:latin typeface="Comic Sans MS" pitchFamily="66" charset="0"/>
              </a:rPr>
              <a:t>Пројектни задатак</a:t>
            </a:r>
            <a:endParaRPr lang="en-GB" sz="3600" b="1">
              <a:latin typeface="Comic Sans MS" pitchFamily="66" charset="0"/>
            </a:endParaRPr>
          </a:p>
          <a:p>
            <a:pPr marL="342900" indent="-342900" algn="ctr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3600"/>
          </a:p>
        </p:txBody>
      </p:sp>
      <p:pic>
        <p:nvPicPr>
          <p:cNvPr id="4101" name="Picture 5" descr="ZNAK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4572000"/>
            <a:ext cx="1905000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533400"/>
            <a:ext cx="5638800" cy="914400"/>
          </a:xfrm>
        </p:spPr>
        <p:txBody>
          <a:bodyPr/>
          <a:lstStyle/>
          <a:p>
            <a:pPr algn="ctr" eaLnBrk="1" hangingPunct="1"/>
            <a:r>
              <a:rPr lang="sr-Latn-CS" sz="3200" b="1" smtClean="0">
                <a:latin typeface="Comic Sans MS" pitchFamily="66" charset="0"/>
              </a:rPr>
              <a:t>1. </a:t>
            </a:r>
            <a:r>
              <a:rPr lang="sr-Cyrl-CS" sz="3200" b="1" smtClean="0">
                <a:latin typeface="Comic Sans MS" pitchFamily="66" charset="0"/>
              </a:rPr>
              <a:t>Полазни подаци</a:t>
            </a:r>
            <a:endParaRPr lang="en-US" sz="3200" b="1" smtClean="0">
              <a:latin typeface="Comic Sans MS" pitchFamily="66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sr-Cyrl-CS" sz="2000" b="1" smtClean="0">
                <a:latin typeface="Comic Sans MS" pitchFamily="66" charset="0"/>
              </a:rPr>
              <a:t>Ако је предмет разматрања услуга, онда: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Опис услуге </a:t>
            </a:r>
            <a:r>
              <a:rPr lang="en-US" sz="2000" b="1" smtClean="0">
                <a:latin typeface="Comic Sans MS" pitchFamily="66" charset="0"/>
              </a:rPr>
              <a:t>Y</a:t>
            </a: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Структурна декомпозиција услуге </a:t>
            </a:r>
            <a:r>
              <a:rPr lang="en-US" sz="2000" b="1" smtClean="0">
                <a:latin typeface="Comic Sans MS" pitchFamily="66" charset="0"/>
              </a:rPr>
              <a:t>Y</a:t>
            </a: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Каталог процеса пружања услуге </a:t>
            </a:r>
            <a:r>
              <a:rPr lang="en-US" sz="2000" b="1" smtClean="0">
                <a:latin typeface="Comic Sans MS" pitchFamily="66" charset="0"/>
              </a:rPr>
              <a:t>Y</a:t>
            </a: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en-US" sz="2000" b="1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6263"/>
            <a:ext cx="8229600" cy="871537"/>
          </a:xfrm>
        </p:spPr>
        <p:txBody>
          <a:bodyPr/>
          <a:lstStyle/>
          <a:p>
            <a:pPr algn="ctr" eaLnBrk="1" hangingPunct="1"/>
            <a:r>
              <a:rPr lang="sr-Cyrl-CS" sz="3200" b="1" smtClean="0">
                <a:latin typeface="Comic Sans MS" pitchFamily="66" charset="0"/>
              </a:rPr>
              <a:t>2. Утврђивање компоненти производа</a:t>
            </a:r>
            <a:endParaRPr lang="en-US" sz="3200" b="1" smtClean="0">
              <a:latin typeface="Comic Sans MS" pitchFamily="66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751387"/>
          </a:xfrm>
        </p:spPr>
        <p:txBody>
          <a:bodyPr/>
          <a:lstStyle/>
          <a:p>
            <a:pPr marL="812800" indent="-812800" eaLnBrk="1" hangingPunct="1"/>
            <a:r>
              <a:rPr lang="sr-Cyrl-CS" sz="2000" smtClean="0">
                <a:latin typeface="Comic Sans MS" pitchFamily="66" charset="0"/>
              </a:rPr>
              <a:t>Према стандарду ИСО 9001:2000, </a:t>
            </a:r>
            <a:r>
              <a:rPr lang="sr-Cyrl-CS" sz="2000" b="1" i="1" smtClean="0">
                <a:latin typeface="Comic Sans MS" pitchFamily="66" charset="0"/>
              </a:rPr>
              <a:t>производ</a:t>
            </a:r>
            <a:r>
              <a:rPr lang="sr-Cyrl-CS" sz="2000" smtClean="0">
                <a:latin typeface="Comic Sans MS" pitchFamily="66" charset="0"/>
              </a:rPr>
              <a:t> представља резултат процеса.</a:t>
            </a:r>
          </a:p>
          <a:p>
            <a:pPr marL="812800" indent="-812800" eaLnBrk="1" hangingPunct="1">
              <a:buFont typeface="Wingdings" pitchFamily="2" charset="2"/>
              <a:buNone/>
            </a:pPr>
            <a:endParaRPr lang="sr-Cyrl-CS" sz="2000" smtClean="0">
              <a:latin typeface="Comic Sans MS" pitchFamily="66" charset="0"/>
            </a:endParaRPr>
          </a:p>
          <a:p>
            <a:pPr marL="812800" indent="-812800" eaLnBrk="1" hangingPunct="1"/>
            <a:r>
              <a:rPr lang="sr-Cyrl-CS" sz="2000" smtClean="0">
                <a:latin typeface="Comic Sans MS" pitchFamily="66" charset="0"/>
              </a:rPr>
              <a:t>Постоје четири усвојене опште (генеричке) категорије производа. То су:</a:t>
            </a:r>
          </a:p>
          <a:p>
            <a:pPr marL="812800" indent="-812800" eaLnBrk="1" hangingPunct="1">
              <a:buFont typeface="Wingdings" pitchFamily="2" charset="2"/>
              <a:buNone/>
            </a:pPr>
            <a:endParaRPr lang="en-US" sz="2000" smtClean="0">
              <a:latin typeface="Comic Sans MS" pitchFamily="66" charset="0"/>
            </a:endParaRPr>
          </a:p>
          <a:p>
            <a:pPr marL="812800" indent="-812800" eaLnBrk="1" hangingPunct="1"/>
            <a:r>
              <a:rPr lang="sr-Cyrl-CS" sz="2000" smtClean="0">
                <a:latin typeface="Comic Sans MS" pitchFamily="66" charset="0"/>
              </a:rPr>
              <a:t>хардвер,</a:t>
            </a:r>
          </a:p>
          <a:p>
            <a:pPr marL="812800" indent="-812800" eaLnBrk="1" hangingPunct="1"/>
            <a:endParaRPr lang="en-US" sz="2000" smtClean="0">
              <a:latin typeface="Comic Sans MS" pitchFamily="66" charset="0"/>
            </a:endParaRPr>
          </a:p>
          <a:p>
            <a:pPr marL="812800" indent="-812800" eaLnBrk="1" hangingPunct="1"/>
            <a:r>
              <a:rPr lang="sr-Cyrl-CS" sz="2000" smtClean="0">
                <a:latin typeface="Comic Sans MS" pitchFamily="66" charset="0"/>
              </a:rPr>
              <a:t>софтвер,</a:t>
            </a:r>
          </a:p>
          <a:p>
            <a:pPr marL="812800" indent="-812800" eaLnBrk="1" hangingPunct="1">
              <a:buFont typeface="Wingdings" pitchFamily="2" charset="2"/>
              <a:buNone/>
            </a:pPr>
            <a:endParaRPr lang="en-US" sz="2000" smtClean="0">
              <a:latin typeface="Comic Sans MS" pitchFamily="66" charset="0"/>
            </a:endParaRPr>
          </a:p>
          <a:p>
            <a:pPr marL="812800" indent="-812800" eaLnBrk="1" hangingPunct="1"/>
            <a:r>
              <a:rPr lang="sr-Cyrl-CS" sz="2000" smtClean="0">
                <a:latin typeface="Comic Sans MS" pitchFamily="66" charset="0"/>
              </a:rPr>
              <a:t>услуга,</a:t>
            </a:r>
            <a:endParaRPr lang="en-US" sz="2000" smtClean="0">
              <a:latin typeface="Comic Sans MS" pitchFamily="66" charset="0"/>
            </a:endParaRPr>
          </a:p>
          <a:p>
            <a:pPr marL="812800" indent="-812800" eaLnBrk="1" hangingPunct="1"/>
            <a:r>
              <a:rPr lang="sr-Cyrl-CS" sz="2000" smtClean="0">
                <a:latin typeface="Comic Sans MS" pitchFamily="66" charset="0"/>
              </a:rPr>
              <a:t>процесовани материјали.</a:t>
            </a:r>
            <a:r>
              <a:rPr lang="en-US" sz="3600" smtClean="0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751387"/>
          </a:xfrm>
        </p:spPr>
        <p:txBody>
          <a:bodyPr/>
          <a:lstStyle/>
          <a:p>
            <a:pPr marL="812800" indent="-812800" eaLnBrk="1" hangingPunct="1"/>
            <a:r>
              <a:rPr lang="sr-Cyrl-CS" sz="2000" b="1" smtClean="0">
                <a:latin typeface="Comic Sans MS" pitchFamily="66" charset="0"/>
              </a:rPr>
              <a:t>Хардвер </a:t>
            </a:r>
            <a:r>
              <a:rPr lang="sr-Latn-CS" sz="2000" smtClean="0">
                <a:latin typeface="Comic Sans MS" pitchFamily="66" charset="0"/>
              </a:rPr>
              <a:t>(hardware)</a:t>
            </a:r>
            <a:r>
              <a:rPr lang="sr-Cyrl-CS" sz="2000" smtClean="0">
                <a:latin typeface="Comic Sans MS" pitchFamily="66" charset="0"/>
              </a:rPr>
              <a:t> обухвата фабриковане производе, делове или њихове склопове, намењене непосредној употреби, који укључују: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возила,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апарате,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уређаје,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постројења,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инсталације,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машине,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алате,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инструменте,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прибор,</a:t>
            </a:r>
          </a:p>
          <a:p>
            <a:pPr marL="1168400" lvl="1" indent="-711200" eaLnBrk="1" hangingPunct="1"/>
            <a:r>
              <a:rPr lang="sr-Cyrl-CS" sz="1800" smtClean="0">
                <a:latin typeface="Comic Sans MS" pitchFamily="66" charset="0"/>
              </a:rPr>
              <a:t>компоненте итд.</a:t>
            </a:r>
            <a:endParaRPr lang="en-US" sz="1800" smtClean="0">
              <a:latin typeface="Comic Sans MS" pitchFamily="66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457200" y="576263"/>
            <a:ext cx="82296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latin typeface="Comic Sans MS" pitchFamily="66" charset="0"/>
              </a:rPr>
              <a:t>2. Утврђивање компоненти производа</a:t>
            </a:r>
            <a:endParaRPr lang="en-US" sz="3200" b="1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</p:spPr>
        <p:txBody>
          <a:bodyPr/>
          <a:lstStyle/>
          <a:p>
            <a:pPr marL="812800" indent="-812800" algn="just" eaLnBrk="1" hangingPunct="1">
              <a:lnSpc>
                <a:spcPct val="80000"/>
              </a:lnSpc>
            </a:pPr>
            <a:r>
              <a:rPr lang="sr-Cyrl-CS" sz="2000" b="1" smtClean="0">
                <a:latin typeface="Comic Sans MS" pitchFamily="66" charset="0"/>
              </a:rPr>
              <a:t>Софтвер</a:t>
            </a:r>
            <a:r>
              <a:rPr lang="sr-Cyrl-CS" sz="2000" smtClean="0">
                <a:latin typeface="Comic Sans MS" pitchFamily="66" charset="0"/>
              </a:rPr>
              <a:t> (</a:t>
            </a:r>
            <a:r>
              <a:rPr lang="sr-Latn-CS" sz="2000" smtClean="0">
                <a:latin typeface="Comic Sans MS" pitchFamily="66" charset="0"/>
              </a:rPr>
              <a:t>software</a:t>
            </a:r>
            <a:r>
              <a:rPr lang="sr-Cyrl-CS" sz="2000" smtClean="0">
                <a:latin typeface="Comic Sans MS" pitchFamily="66" charset="0"/>
              </a:rPr>
              <a:t>) представља интелектуални производ који сачињавају информација на медијуму носиоцу података. </a:t>
            </a:r>
          </a:p>
          <a:p>
            <a:pPr marL="812800" indent="-812800" algn="just" eaLnBrk="1" hangingPunct="1">
              <a:lnSpc>
                <a:spcPct val="80000"/>
              </a:lnSpc>
            </a:pPr>
            <a:endParaRPr lang="sr-Cyrl-CS" sz="2000" smtClean="0">
              <a:latin typeface="Comic Sans MS" pitchFamily="66" charset="0"/>
            </a:endParaRPr>
          </a:p>
          <a:p>
            <a:pPr marL="812800" indent="-812800" algn="just" eaLnBrk="1" hangingPunct="1">
              <a:lnSpc>
                <a:spcPct val="80000"/>
              </a:lnSpc>
            </a:pPr>
            <a:r>
              <a:rPr lang="sr-Cyrl-CS" sz="2000" smtClean="0">
                <a:latin typeface="Comic Sans MS" pitchFamily="66" charset="0"/>
              </a:rPr>
              <a:t>У софтвер се убрајају производи као што је компјутерски софтвер, који се састоје од писаних или другачије забележених информација, концепата, трансакција, рецептура или процедура.</a:t>
            </a:r>
          </a:p>
          <a:p>
            <a:pPr marL="812800" indent="-812800" algn="just" eaLnBrk="1" hangingPunct="1">
              <a:lnSpc>
                <a:spcPct val="80000"/>
              </a:lnSpc>
            </a:pPr>
            <a:endParaRPr lang="sr-Cyrl-CS" sz="2000" smtClean="0">
              <a:latin typeface="Comic Sans MS" pitchFamily="66" charset="0"/>
            </a:endParaRPr>
          </a:p>
          <a:p>
            <a:pPr marL="812800" indent="-812800" algn="just" eaLnBrk="1" hangingPunct="1">
              <a:lnSpc>
                <a:spcPct val="80000"/>
              </a:lnSpc>
            </a:pPr>
            <a:r>
              <a:rPr lang="sr-Cyrl-CS" sz="2000" b="1" smtClean="0">
                <a:latin typeface="Comic Sans MS" pitchFamily="66" charset="0"/>
              </a:rPr>
              <a:t>Услуга</a:t>
            </a:r>
            <a:r>
              <a:rPr lang="sr-Cyrl-CS" sz="2000" smtClean="0">
                <a:latin typeface="Comic Sans MS" pitchFamily="66" charset="0"/>
              </a:rPr>
              <a:t> </a:t>
            </a:r>
            <a:r>
              <a:rPr lang="sr-Latn-CS" sz="2000" smtClean="0">
                <a:latin typeface="Comic Sans MS" pitchFamily="66" charset="0"/>
              </a:rPr>
              <a:t>(service)</a:t>
            </a:r>
            <a:r>
              <a:rPr lang="sr-Cyrl-CS" sz="2000" smtClean="0">
                <a:latin typeface="Comic Sans MS" pitchFamily="66" charset="0"/>
              </a:rPr>
              <a:t> се може дефинисати као неопипљив производ који је резултат најмање једне активности која се обавља у међусобној вези између испоручиоца и корисника. </a:t>
            </a:r>
          </a:p>
          <a:p>
            <a:pPr marL="812800" indent="-812800" algn="just" eaLnBrk="1" hangingPunct="1">
              <a:lnSpc>
                <a:spcPct val="80000"/>
              </a:lnSpc>
            </a:pPr>
            <a:endParaRPr lang="sr-Cyrl-CS" sz="2000" smtClean="0">
              <a:latin typeface="Comic Sans MS" pitchFamily="66" charset="0"/>
            </a:endParaRPr>
          </a:p>
          <a:p>
            <a:pPr marL="812800" indent="-812800" algn="just" eaLnBrk="1" hangingPunct="1">
              <a:lnSpc>
                <a:spcPct val="80000"/>
              </a:lnSpc>
            </a:pPr>
            <a:r>
              <a:rPr lang="sr-Cyrl-CS" sz="2000" smtClean="0">
                <a:latin typeface="Comic Sans MS" pitchFamily="66" charset="0"/>
              </a:rPr>
              <a:t>Услуге могу бити нуђене самостално или у оквиру друге понуде, као део активности продаје, планирања, испоруке, унапређења, процене, обуке, руковања или сервисирања физичког производа.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457200" y="457200"/>
            <a:ext cx="8229600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latin typeface="Comic Sans MS" pitchFamily="66" charset="0"/>
              </a:rPr>
              <a:t>2. Утврђивање компоненти производа</a:t>
            </a:r>
            <a:endParaRPr lang="en-US" sz="3200" b="1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12950"/>
            <a:ext cx="8229600" cy="4464050"/>
          </a:xfrm>
        </p:spPr>
        <p:txBody>
          <a:bodyPr/>
          <a:lstStyle/>
          <a:p>
            <a:pPr marL="812800" indent="-812800" eaLnBrk="1" hangingPunct="1">
              <a:lnSpc>
                <a:spcPct val="80000"/>
              </a:lnSpc>
            </a:pPr>
            <a:r>
              <a:rPr lang="sr-Cyrl-CS" sz="2000" b="1" smtClean="0">
                <a:latin typeface="Comic Sans MS" pitchFamily="66" charset="0"/>
              </a:rPr>
              <a:t>Процесовани материјали</a:t>
            </a:r>
            <a:r>
              <a:rPr lang="sr-Cyrl-CS" sz="2000" smtClean="0">
                <a:latin typeface="Comic Sans MS" pitchFamily="66" charset="0"/>
              </a:rPr>
              <a:t> </a:t>
            </a:r>
            <a:r>
              <a:rPr lang="sr-Latn-CS" sz="2000" smtClean="0">
                <a:latin typeface="Comic Sans MS" pitchFamily="66" charset="0"/>
              </a:rPr>
              <a:t>(processed materials) </a:t>
            </a:r>
            <a:r>
              <a:rPr lang="sr-Cyrl-CS" sz="2000" smtClean="0">
                <a:latin typeface="Comic Sans MS" pitchFamily="66" charset="0"/>
              </a:rPr>
              <a:t>су материјали који мењају форму у току производње -  фабриковани материјали који се могу користити као готови производи или полупроизводи.</a:t>
            </a:r>
          </a:p>
          <a:p>
            <a:pPr marL="812800" indent="-812800" eaLnBrk="1" hangingPunct="1">
              <a:lnSpc>
                <a:spcPct val="80000"/>
              </a:lnSpc>
            </a:pPr>
            <a:endParaRPr lang="sr-Cyrl-CS" sz="2000" smtClean="0"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 smtClean="0"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</a:pPr>
            <a:r>
              <a:rPr lang="sr-Cyrl-CS" sz="2000" smtClean="0">
                <a:latin typeface="Comic Sans MS" pitchFamily="66" charset="0"/>
              </a:rPr>
              <a:t>Производе се из сировина у чврстом, течном или гасовитом стању или, пак, њихове комбинације.</a:t>
            </a: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 b="1" smtClean="0"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buFont typeface="Wingdings" pitchFamily="2" charset="2"/>
              <a:buNone/>
            </a:pPr>
            <a:endParaRPr lang="sr-Cyrl-CS" sz="2000" b="1" smtClean="0"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</a:pPr>
            <a:r>
              <a:rPr lang="sr-Cyrl-CS" sz="2000" b="1" smtClean="0">
                <a:latin typeface="Comic Sans MS" pitchFamily="66" charset="0"/>
              </a:rPr>
              <a:t>Хардвер</a:t>
            </a:r>
            <a:r>
              <a:rPr lang="sr-Cyrl-CS" sz="2000" smtClean="0">
                <a:latin typeface="Comic Sans MS" pitchFamily="66" charset="0"/>
              </a:rPr>
              <a:t> и </a:t>
            </a:r>
            <a:r>
              <a:rPr lang="sr-Cyrl-CS" sz="2000" b="1" smtClean="0">
                <a:latin typeface="Comic Sans MS" pitchFamily="66" charset="0"/>
              </a:rPr>
              <a:t>процес</a:t>
            </a:r>
            <a:r>
              <a:rPr lang="en-US" sz="2000" b="1" smtClean="0">
                <a:latin typeface="Comic Sans MS" pitchFamily="66" charset="0"/>
              </a:rPr>
              <a:t>o</a:t>
            </a:r>
            <a:r>
              <a:rPr lang="sr-Cyrl-CS" sz="2000" b="1" smtClean="0">
                <a:latin typeface="Comic Sans MS" pitchFamily="66" charset="0"/>
              </a:rPr>
              <a:t>вани материјали </a:t>
            </a:r>
            <a:r>
              <a:rPr lang="sr-Cyrl-CS" sz="2000" smtClean="0">
                <a:latin typeface="Comic Sans MS" pitchFamily="66" charset="0"/>
              </a:rPr>
              <a:t>су обично опипљиви производи (често их називају робом), док су </a:t>
            </a:r>
            <a:r>
              <a:rPr lang="sr-Cyrl-CS" sz="2000" b="1" smtClean="0">
                <a:latin typeface="Comic Sans MS" pitchFamily="66" charset="0"/>
              </a:rPr>
              <a:t>софтвер</a:t>
            </a:r>
            <a:r>
              <a:rPr lang="sr-Cyrl-CS" sz="2000" smtClean="0">
                <a:latin typeface="Comic Sans MS" pitchFamily="66" charset="0"/>
              </a:rPr>
              <a:t> и </a:t>
            </a:r>
            <a:r>
              <a:rPr lang="sr-Cyrl-CS" sz="2000" b="1" smtClean="0">
                <a:latin typeface="Comic Sans MS" pitchFamily="66" charset="0"/>
              </a:rPr>
              <a:t>услуге</a:t>
            </a:r>
            <a:r>
              <a:rPr lang="sr-Cyrl-CS" sz="2000" smtClean="0">
                <a:latin typeface="Comic Sans MS" pitchFamily="66" charset="0"/>
              </a:rPr>
              <a:t> углавном неопипљиви. </a:t>
            </a: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457200" y="576263"/>
            <a:ext cx="82296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latin typeface="Comic Sans MS" pitchFamily="66" charset="0"/>
              </a:rPr>
              <a:t>2. Утврђивање компоненти производа</a:t>
            </a:r>
            <a:endParaRPr lang="en-US" sz="3200" b="1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792162"/>
          </a:xfrm>
        </p:spPr>
        <p:txBody>
          <a:bodyPr/>
          <a:lstStyle/>
          <a:p>
            <a:pPr marL="812800" indent="-812800" algn="just" eaLnBrk="1" hangingPunct="1"/>
            <a:r>
              <a:rPr lang="sr-Cyrl-CS" sz="2000" smtClean="0">
                <a:latin typeface="Comic Sans MS" pitchFamily="66" charset="0"/>
              </a:rPr>
              <a:t>Категорија производа зависи од доминантне компоненте</a:t>
            </a:r>
            <a:r>
              <a:rPr lang="en-US" smtClean="0"/>
              <a:t> </a:t>
            </a:r>
            <a:endParaRPr lang="sr-Cyrl-CS" smtClean="0"/>
          </a:p>
        </p:txBody>
      </p:sp>
      <p:pic>
        <p:nvPicPr>
          <p:cNvPr id="17411" name="Picture 4" descr="071 - vrste proizvoda i skala opiplj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563813"/>
            <a:ext cx="7921625" cy="37449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457200" y="576263"/>
            <a:ext cx="82296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sr-Cyrl-CS" sz="3200" b="1">
                <a:latin typeface="Comic Sans MS" pitchFamily="66" charset="0"/>
              </a:rPr>
              <a:t>2. Утврђивање компоненти производа</a:t>
            </a:r>
            <a:endParaRPr lang="en-US" sz="3200" b="1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620000" cy="914400"/>
          </a:xfrm>
        </p:spPr>
        <p:txBody>
          <a:bodyPr/>
          <a:lstStyle/>
          <a:p>
            <a:pPr marL="762000" indent="-762000" algn="ctr" eaLnBrk="1" hangingPunct="1"/>
            <a:r>
              <a:rPr lang="sr-Cyrl-CS" sz="3200" b="1" smtClean="0">
                <a:latin typeface="Comic Sans MS" pitchFamily="66" charset="0"/>
              </a:rPr>
              <a:t>3. Дијагностиковање трошкова квалитета везаних за производ</a:t>
            </a:r>
            <a:endParaRPr lang="en-US" sz="3200" b="1" smtClean="0">
              <a:latin typeface="Comic Sans MS" pitchFamily="66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2133600"/>
          </a:xfrm>
        </p:spPr>
        <p:txBody>
          <a:bodyPr/>
          <a:lstStyle/>
          <a:p>
            <a:pPr marL="609600" indent="-609600" eaLnBrk="1" hangingPunct="1"/>
            <a:r>
              <a:rPr lang="sr-Cyrl-CS" sz="1800" smtClean="0">
                <a:latin typeface="Comic Sans MS" pitchFamily="66" charset="0"/>
              </a:rPr>
              <a:t>Трошак квалитета је израз који се навелико користи, али није у потпуности схваћен. </a:t>
            </a:r>
          </a:p>
          <a:p>
            <a:pPr marL="609600" indent="-609600" eaLnBrk="1" hangingPunct="1"/>
            <a:endParaRPr lang="sr-Cyrl-CS" sz="1800" smtClean="0">
              <a:latin typeface="Comic Sans MS" pitchFamily="66" charset="0"/>
            </a:endParaRPr>
          </a:p>
          <a:p>
            <a:pPr marL="609600" indent="-609600" eaLnBrk="1" hangingPunct="1"/>
            <a:r>
              <a:rPr lang="sr-Cyrl-CS" sz="1800" smtClean="0">
                <a:latin typeface="Comic Sans MS" pitchFamily="66" charset="0"/>
              </a:rPr>
              <a:t>Он не означава цену коју треба платити за стварање производа високог квалитета, већ представља трошак који настаје њиховим нестварањем.</a:t>
            </a:r>
            <a:endParaRPr lang="en-US" sz="1800" smtClean="0">
              <a:latin typeface="Comic Sans MS" pitchFamily="66" charset="0"/>
            </a:endParaRPr>
          </a:p>
          <a:p>
            <a:pPr marL="609600" indent="-609600" eaLnBrk="1" hangingPunct="1"/>
            <a:endParaRPr lang="en-US" sz="1800" b="1" smtClean="0">
              <a:latin typeface="Comic Sans MS" pitchFamily="66" charset="0"/>
            </a:endParaRP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989388"/>
            <a:ext cx="8764588" cy="218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ict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914400"/>
            <a:ext cx="81915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sr-Latn-CS" smtClean="0"/>
          </a:p>
        </p:txBody>
      </p:sp>
      <p:pic>
        <p:nvPicPr>
          <p:cNvPr id="20483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1000" y="381000"/>
            <a:ext cx="8686800" cy="6305550"/>
          </a:xfr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3400" y="838200"/>
            <a:ext cx="8382000" cy="5105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533400"/>
            <a:ext cx="5638800" cy="914400"/>
          </a:xfrm>
        </p:spPr>
        <p:txBody>
          <a:bodyPr/>
          <a:lstStyle/>
          <a:p>
            <a:pPr algn="ctr" eaLnBrk="1" hangingPunct="1"/>
            <a:r>
              <a:rPr lang="sr-Cyrl-CS" sz="3200" b="1" smtClean="0">
                <a:latin typeface="Comic Sans MS" pitchFamily="66" charset="0"/>
              </a:rPr>
              <a:t>Пројектни задатак</a:t>
            </a:r>
            <a:endParaRPr lang="en-US" sz="3200" b="1" smtClean="0">
              <a:latin typeface="Comic Sans MS" pitchFamily="66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Полазни подаци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Утврђивање компоненти производа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Дијагностиковање трошкова квалитета везаних за производ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Креирање дијаграма Трилогије квалитета за конкретан процес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Идентификовање интересних и заинтересованих страна и њихових захтева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Закључак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en-US" sz="2000" b="1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077200" cy="914400"/>
          </a:xfrm>
        </p:spPr>
        <p:txBody>
          <a:bodyPr/>
          <a:lstStyle/>
          <a:p>
            <a:pPr algn="ctr" eaLnBrk="1" hangingPunct="1"/>
            <a:r>
              <a:rPr lang="sr-Cyrl-CS" sz="3200" b="1" smtClean="0">
                <a:latin typeface="Comic Sans MS" pitchFamily="66" charset="0"/>
              </a:rPr>
              <a:t>4. Креирање дијаграма Трилогије квалитета за конкретан процес</a:t>
            </a:r>
            <a:endParaRPr lang="en-US" sz="3200" b="1" smtClean="0">
              <a:latin typeface="Comic Sans MS" pitchFamily="66" charset="0"/>
            </a:endParaRPr>
          </a:p>
        </p:txBody>
      </p:sp>
      <p:pic>
        <p:nvPicPr>
          <p:cNvPr id="22531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66863"/>
            <a:ext cx="79248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/>
          <a:lstStyle/>
          <a:p>
            <a:pPr marL="762000" indent="-762000" algn="ctr" eaLnBrk="1" hangingPunct="1"/>
            <a:r>
              <a:rPr lang="sr-Cyrl-CS" sz="3200" b="1" smtClean="0">
                <a:latin typeface="Comic Sans MS" pitchFamily="66" charset="0"/>
              </a:rPr>
              <a:t>5. Идентификовање интересних и заинтересованих страна и њихових захтева</a:t>
            </a:r>
            <a:endParaRPr lang="en-US" sz="3200" b="1" smtClean="0">
              <a:latin typeface="Comic Sans MS" pitchFamily="66" charset="0"/>
            </a:endParaRPr>
          </a:p>
        </p:txBody>
      </p:sp>
      <p:graphicFrame>
        <p:nvGraphicFramePr>
          <p:cNvPr id="254981" name="Group 5"/>
          <p:cNvGraphicFramePr>
            <a:graphicFrameLocks noGrp="1"/>
          </p:cNvGraphicFramePr>
          <p:nvPr>
            <p:ph idx="1"/>
          </p:nvPr>
        </p:nvGraphicFramePr>
        <p:xfrm>
          <a:off x="457200" y="2286000"/>
          <a:ext cx="8229600" cy="38862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318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Заинтересована страна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Ко су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Који су захтеви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Корисници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Запослени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Власници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Локална заједница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Државна управа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Испоручиоци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Конкуренти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Cyrl-C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Супститутори</a:t>
                      </a:r>
                      <a:endParaRPr kumimoji="0" lang="sr-Cyrl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3B3B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762000"/>
          </a:xfrm>
        </p:spPr>
        <p:txBody>
          <a:bodyPr/>
          <a:lstStyle/>
          <a:p>
            <a:pPr marL="762000" indent="-762000" algn="ctr" eaLnBrk="1" hangingPunct="1"/>
            <a:r>
              <a:rPr lang="sr-Cyrl-CS" sz="3600" b="1" smtClean="0">
                <a:latin typeface="Comic Sans MS" pitchFamily="66" charset="0"/>
              </a:rPr>
              <a:t>6. Закључак</a:t>
            </a:r>
            <a:endParaRPr lang="en-US" sz="3600" b="1" smtClean="0">
              <a:latin typeface="Comic Sans MS" pitchFamily="66" charset="0"/>
            </a:endParaRPr>
          </a:p>
        </p:txBody>
      </p:sp>
      <p:sp>
        <p:nvSpPr>
          <p:cNvPr id="24579" name="Rectangle 47"/>
          <p:cNvSpPr>
            <a:spLocks noChangeArrowheads="1"/>
          </p:cNvSpPr>
          <p:nvPr/>
        </p:nvSpPr>
        <p:spPr bwMode="auto">
          <a:xfrm>
            <a:off x="533400" y="2057400"/>
            <a:ext cx="82296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sr-Cyrl-CS" sz="2000" b="1">
                <a:latin typeface="Comic Sans MS" pitchFamily="66" charset="0"/>
              </a:rPr>
              <a:t>Сажети опис извршене анализе:</a:t>
            </a:r>
          </a:p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sr-Cyrl-CS" sz="2000" b="1">
              <a:latin typeface="Comic Sans MS" pitchFamily="66" charset="0"/>
            </a:endParaRPr>
          </a:p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sr-Cyrl-CS" b="1">
                <a:latin typeface="Comic Sans MS" pitchFamily="66" charset="0"/>
              </a:rPr>
              <a:t>Које су доминантне компоненте производа и, на основу, тога којој врсти производ припада?</a:t>
            </a:r>
          </a:p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sr-Cyrl-CS" b="1">
              <a:latin typeface="Comic Sans MS" pitchFamily="66" charset="0"/>
            </a:endParaRPr>
          </a:p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sr-Cyrl-CS" b="1">
                <a:latin typeface="Comic Sans MS" pitchFamily="66" charset="0"/>
              </a:rPr>
              <a:t>Које су најважније тачке у вези са трошковима квалитета и какви се трошкови за њих везују?</a:t>
            </a:r>
          </a:p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sr-Cyrl-CS" b="1">
              <a:latin typeface="Comic Sans MS" pitchFamily="66" charset="0"/>
            </a:endParaRPr>
          </a:p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sr-Cyrl-CS" b="1">
                <a:latin typeface="Comic Sans MS" pitchFamily="66" charset="0"/>
              </a:rPr>
              <a:t>Трилогија?</a:t>
            </a:r>
          </a:p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sr-Cyrl-CS" b="1">
              <a:latin typeface="Comic Sans MS" pitchFamily="66" charset="0"/>
            </a:endParaRPr>
          </a:p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sr-Cyrl-CS" b="1">
                <a:latin typeface="Comic Sans MS" pitchFamily="66" charset="0"/>
              </a:rPr>
              <a:t>Које су најзначајније интересне и заинтересоване стране и шта они очекују?</a:t>
            </a:r>
          </a:p>
          <a:p>
            <a:pPr marL="812800" indent="-812800"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en-US" sz="1400" b="1">
              <a:latin typeface="Comic Sans MS" pitchFamily="66" charset="0"/>
            </a:endParaRPr>
          </a:p>
          <a:p>
            <a:pPr marL="812800" indent="-812800" eaLnBrk="1" hangingPunct="1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sr-Cyrl-CS" sz="2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533400"/>
            <a:ext cx="5638800" cy="914400"/>
          </a:xfrm>
        </p:spPr>
        <p:txBody>
          <a:bodyPr/>
          <a:lstStyle/>
          <a:p>
            <a:pPr algn="ctr" eaLnBrk="1" hangingPunct="1"/>
            <a:r>
              <a:rPr lang="sr-Latn-CS" sz="3200" b="1" smtClean="0">
                <a:latin typeface="Comic Sans MS" pitchFamily="66" charset="0"/>
              </a:rPr>
              <a:t>1. </a:t>
            </a:r>
            <a:r>
              <a:rPr lang="sr-Cyrl-CS" sz="3200" b="1" smtClean="0">
                <a:latin typeface="Comic Sans MS" pitchFamily="66" charset="0"/>
              </a:rPr>
              <a:t>Полазни подаци</a:t>
            </a:r>
            <a:endParaRPr lang="en-US" sz="3200" b="1" smtClean="0">
              <a:latin typeface="Comic Sans MS" pitchFamily="66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2672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sr-Cyrl-CS" sz="2000" b="1" smtClean="0">
                <a:latin typeface="Comic Sans MS" pitchFamily="66" charset="0"/>
              </a:rPr>
              <a:t>Ако је предмет разматрања производ, онда: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Опис производа </a:t>
            </a:r>
            <a:r>
              <a:rPr lang="sr-Latn-CS" sz="2000" b="1" smtClean="0">
                <a:latin typeface="Comic Sans MS" pitchFamily="66" charset="0"/>
              </a:rPr>
              <a:t>X</a:t>
            </a: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Саставница производа </a:t>
            </a:r>
            <a:r>
              <a:rPr lang="sr-Latn-CS" sz="2000" b="1" smtClean="0">
                <a:latin typeface="Comic Sans MS" pitchFamily="66" charset="0"/>
              </a:rPr>
              <a:t>X</a:t>
            </a: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Упрошћена шема технолошког тока процеса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sr-Cyrl-CS" sz="2000" b="1" smtClean="0">
                <a:latin typeface="Comic Sans MS" pitchFamily="66" charset="0"/>
              </a:rPr>
              <a:t>Каталог процеса производње производа </a:t>
            </a:r>
            <a:r>
              <a:rPr lang="sr-Latn-CS" sz="2000" b="1" smtClean="0">
                <a:latin typeface="Comic Sans MS" pitchFamily="66" charset="0"/>
              </a:rPr>
              <a:t>X</a:t>
            </a: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sr-Cyrl-CS" sz="2000" b="1" smtClean="0">
              <a:latin typeface="Comic Sans MS" pitchFamily="66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en-US" sz="2000" b="1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81000"/>
            <a:ext cx="5638800" cy="914400"/>
          </a:xfrm>
        </p:spPr>
        <p:txBody>
          <a:bodyPr/>
          <a:lstStyle/>
          <a:p>
            <a:pPr algn="ctr" eaLnBrk="1" hangingPunct="1"/>
            <a:r>
              <a:rPr lang="sr-Cyrl-CS" sz="3200" b="1" smtClean="0">
                <a:latin typeface="Comic Sans MS" pitchFamily="66" charset="0"/>
              </a:rPr>
              <a:t>Производ </a:t>
            </a:r>
            <a:r>
              <a:rPr lang="sr-Latn-CS" sz="3200" b="1" smtClean="0">
                <a:latin typeface="Comic Sans MS" pitchFamily="66" charset="0"/>
              </a:rPr>
              <a:t>X</a:t>
            </a:r>
            <a:endParaRPr lang="en-US" sz="3200" b="1" smtClean="0">
              <a:latin typeface="Comic Sans MS" pitchFamily="66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4495800"/>
            <a:ext cx="8229600" cy="20574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sr-Latn-CS" sz="1800" b="1" smtClean="0">
                <a:latin typeface="Comic Sans MS" pitchFamily="66" charset="0"/>
              </a:rPr>
              <a:t>Делови транспортне ролне: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Latn-CS" sz="1400" smtClean="0">
                <a:latin typeface="Comic Sans MS" pitchFamily="66" charset="0"/>
              </a:rPr>
              <a:t>спољашњи ускочник,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Latn-CS" sz="1400" smtClean="0">
                <a:latin typeface="Comic Sans MS" pitchFamily="66" charset="0"/>
              </a:rPr>
              <a:t>спољашњи прстен,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Latn-CS" sz="1400" smtClean="0">
                <a:latin typeface="Comic Sans MS" pitchFamily="66" charset="0"/>
              </a:rPr>
              <a:t>унутрашњи прстен,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Latn-CS" sz="1400" smtClean="0">
                <a:latin typeface="Comic Sans MS" pitchFamily="66" charset="0"/>
              </a:rPr>
              <a:t>куглични лежај,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Latn-CS" sz="1400" smtClean="0">
                <a:latin typeface="Comic Sans MS" pitchFamily="66" charset="0"/>
              </a:rPr>
              <a:t>кућиште,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Latn-CS" sz="1400" smtClean="0">
                <a:latin typeface="Comic Sans MS" pitchFamily="66" charset="0"/>
              </a:rPr>
              <a:t>цев,</a:t>
            </a:r>
          </a:p>
          <a:p>
            <a:pPr marL="990600" lvl="1" indent="-533400" eaLnBrk="1" hangingPunct="1">
              <a:lnSpc>
                <a:spcPct val="90000"/>
              </a:lnSpc>
            </a:pPr>
            <a:r>
              <a:rPr lang="sr-Latn-CS" sz="1400" smtClean="0">
                <a:latin typeface="Comic Sans MS" pitchFamily="66" charset="0"/>
              </a:rPr>
              <a:t>осовина.</a:t>
            </a:r>
            <a:endParaRPr lang="en-US" sz="1400" smtClean="0">
              <a:latin typeface="Comic Sans MS" pitchFamily="66" charset="0"/>
            </a:endParaRPr>
          </a:p>
        </p:txBody>
      </p:sp>
      <p:pic>
        <p:nvPicPr>
          <p:cNvPr id="7172" name="Picture 4" descr="sk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371600"/>
            <a:ext cx="441960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457200"/>
            <a:ext cx="5638800" cy="914400"/>
          </a:xfrm>
        </p:spPr>
        <p:txBody>
          <a:bodyPr/>
          <a:lstStyle/>
          <a:p>
            <a:pPr algn="ctr" eaLnBrk="1" hangingPunct="1"/>
            <a:r>
              <a:rPr lang="sr-Cyrl-CS" sz="3200" b="1" smtClean="0">
                <a:latin typeface="Comic Sans MS" pitchFamily="66" charset="0"/>
              </a:rPr>
              <a:t>Саставница производа </a:t>
            </a:r>
            <a:r>
              <a:rPr lang="sr-Latn-CS" sz="3200" b="1" smtClean="0">
                <a:latin typeface="Comic Sans MS" pitchFamily="66" charset="0"/>
              </a:rPr>
              <a:t>X</a:t>
            </a:r>
            <a:endParaRPr lang="en-US" sz="3200" b="1" smtClean="0">
              <a:latin typeface="Comic Sans MS" pitchFamily="66" charset="0"/>
            </a:endParaRPr>
          </a:p>
        </p:txBody>
      </p:sp>
      <p:pic>
        <p:nvPicPr>
          <p:cNvPr id="8195" name="Picture 5" descr="Sastavnica - slika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24000"/>
            <a:ext cx="63246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3810000" cy="2057400"/>
          </a:xfrm>
        </p:spPr>
        <p:txBody>
          <a:bodyPr/>
          <a:lstStyle/>
          <a:p>
            <a:pPr algn="ctr" eaLnBrk="1" hangingPunct="1"/>
            <a:r>
              <a:rPr lang="sr-Cyrl-CS" sz="3200" b="1" smtClean="0">
                <a:latin typeface="Comic Sans MS" pitchFamily="66" charset="0"/>
              </a:rPr>
              <a:t>Упрошћена шема технолошког тока процеса</a:t>
            </a:r>
            <a:endParaRPr lang="en-US" sz="3200" b="1" smtClean="0">
              <a:latin typeface="Comic Sans MS" pitchFamily="66" charset="0"/>
            </a:endParaRPr>
          </a:p>
        </p:txBody>
      </p:sp>
      <p:pic>
        <p:nvPicPr>
          <p:cNvPr id="1033" name="Picture 5" descr="Milicilicil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188" y="457200"/>
            <a:ext cx="3097212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576"/>
          <p:cNvGraphicFramePr>
            <a:graphicFrameLocks noChangeAspect="1"/>
          </p:cNvGraphicFramePr>
          <p:nvPr/>
        </p:nvGraphicFramePr>
        <p:xfrm>
          <a:off x="685800" y="3325813"/>
          <a:ext cx="390525" cy="390525"/>
        </p:xfrm>
        <a:graphic>
          <a:graphicData uri="http://schemas.openxmlformats.org/presentationml/2006/ole">
            <p:oleObj spid="_x0000_s1026" r:id="rId4" imgW="389427" imgH="389422" progId="Visio.Drawing.11">
              <p:embed/>
            </p:oleObj>
          </a:graphicData>
        </a:graphic>
      </p:graphicFrame>
      <p:graphicFrame>
        <p:nvGraphicFramePr>
          <p:cNvPr id="1027" name="Object 575"/>
          <p:cNvGraphicFramePr>
            <a:graphicFrameLocks noChangeAspect="1"/>
          </p:cNvGraphicFramePr>
          <p:nvPr/>
        </p:nvGraphicFramePr>
        <p:xfrm>
          <a:off x="685800" y="3859213"/>
          <a:ext cx="390525" cy="390525"/>
        </p:xfrm>
        <a:graphic>
          <a:graphicData uri="http://schemas.openxmlformats.org/presentationml/2006/ole">
            <p:oleObj spid="_x0000_s1027" r:id="rId5" imgW="389427" imgH="389422" progId="Visio.Drawing.11">
              <p:embed/>
            </p:oleObj>
          </a:graphicData>
        </a:graphic>
      </p:graphicFrame>
      <p:graphicFrame>
        <p:nvGraphicFramePr>
          <p:cNvPr id="1028" name="Object 574"/>
          <p:cNvGraphicFramePr>
            <a:graphicFrameLocks noChangeAspect="1"/>
          </p:cNvGraphicFramePr>
          <p:nvPr/>
        </p:nvGraphicFramePr>
        <p:xfrm>
          <a:off x="685800" y="4383088"/>
          <a:ext cx="390525" cy="390525"/>
        </p:xfrm>
        <a:graphic>
          <a:graphicData uri="http://schemas.openxmlformats.org/presentationml/2006/ole">
            <p:oleObj spid="_x0000_s1028" r:id="rId6" imgW="389427" imgH="389422" progId="Visio.Drawing.11">
              <p:embed/>
            </p:oleObj>
          </a:graphicData>
        </a:graphic>
      </p:graphicFrame>
      <p:graphicFrame>
        <p:nvGraphicFramePr>
          <p:cNvPr id="1029" name="Object 573"/>
          <p:cNvGraphicFramePr>
            <a:graphicFrameLocks noChangeAspect="1"/>
          </p:cNvGraphicFramePr>
          <p:nvPr/>
        </p:nvGraphicFramePr>
        <p:xfrm>
          <a:off x="676275" y="4916488"/>
          <a:ext cx="390525" cy="390525"/>
        </p:xfrm>
        <a:graphic>
          <a:graphicData uri="http://schemas.openxmlformats.org/presentationml/2006/ole">
            <p:oleObj spid="_x0000_s1029" r:id="rId7" imgW="389427" imgH="389422" progId="Visio.Drawing.11">
              <p:embed/>
            </p:oleObj>
          </a:graphicData>
        </a:graphic>
      </p:graphicFrame>
      <p:graphicFrame>
        <p:nvGraphicFramePr>
          <p:cNvPr id="1030" name="Object 572"/>
          <p:cNvGraphicFramePr>
            <a:graphicFrameLocks noChangeAspect="1"/>
          </p:cNvGraphicFramePr>
          <p:nvPr/>
        </p:nvGraphicFramePr>
        <p:xfrm>
          <a:off x="676275" y="5449888"/>
          <a:ext cx="390525" cy="390525"/>
        </p:xfrm>
        <a:graphic>
          <a:graphicData uri="http://schemas.openxmlformats.org/presentationml/2006/ole">
            <p:oleObj spid="_x0000_s1030" r:id="rId8" imgW="389427" imgH="389422" progId="Visio.Drawing.11">
              <p:embed/>
            </p:oleObj>
          </a:graphicData>
        </a:graphic>
      </p:graphicFrame>
      <p:graphicFrame>
        <p:nvGraphicFramePr>
          <p:cNvPr id="1031" name="Object 571"/>
          <p:cNvGraphicFramePr>
            <a:graphicFrameLocks noChangeAspect="1"/>
          </p:cNvGraphicFramePr>
          <p:nvPr/>
        </p:nvGraphicFramePr>
        <p:xfrm>
          <a:off x="685800" y="5983288"/>
          <a:ext cx="390525" cy="390525"/>
        </p:xfrm>
        <a:graphic>
          <a:graphicData uri="http://schemas.openxmlformats.org/presentationml/2006/ole">
            <p:oleObj spid="_x0000_s1031" r:id="rId9" imgW="389427" imgH="389422" progId="Visio.Drawing.11">
              <p:embed/>
            </p:oleObj>
          </a:graphicData>
        </a:graphic>
      </p:graphicFrame>
      <p:sp>
        <p:nvSpPr>
          <p:cNvPr id="1034" name="Rectangle 580"/>
          <p:cNvSpPr>
            <a:spLocks noChangeArrowheads="1"/>
          </p:cNvSpPr>
          <p:nvPr/>
        </p:nvSpPr>
        <p:spPr bwMode="auto">
          <a:xfrm>
            <a:off x="892175" y="1587500"/>
            <a:ext cx="10969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1035" name="Rectangle 585"/>
          <p:cNvSpPr>
            <a:spLocks noChangeArrowheads="1"/>
          </p:cNvSpPr>
          <p:nvPr/>
        </p:nvSpPr>
        <p:spPr bwMode="auto">
          <a:xfrm>
            <a:off x="892175" y="1587500"/>
            <a:ext cx="10969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1036" name="Rectangle 590"/>
          <p:cNvSpPr>
            <a:spLocks noChangeArrowheads="1"/>
          </p:cNvSpPr>
          <p:nvPr/>
        </p:nvSpPr>
        <p:spPr bwMode="auto">
          <a:xfrm>
            <a:off x="892175" y="1587500"/>
            <a:ext cx="10969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1037" name="Rectangle 595"/>
          <p:cNvSpPr>
            <a:spLocks noChangeArrowheads="1"/>
          </p:cNvSpPr>
          <p:nvPr/>
        </p:nvSpPr>
        <p:spPr bwMode="auto">
          <a:xfrm>
            <a:off x="892175" y="1587500"/>
            <a:ext cx="10969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1038" name="Rectangle 600"/>
          <p:cNvSpPr>
            <a:spLocks noChangeArrowheads="1"/>
          </p:cNvSpPr>
          <p:nvPr/>
        </p:nvSpPr>
        <p:spPr bwMode="auto">
          <a:xfrm>
            <a:off x="892175" y="1587500"/>
            <a:ext cx="109696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graphicFrame>
        <p:nvGraphicFramePr>
          <p:cNvPr id="230145" name="Group 769"/>
          <p:cNvGraphicFramePr>
            <a:graphicFrameLocks noGrp="1"/>
          </p:cNvGraphicFramePr>
          <p:nvPr/>
        </p:nvGraphicFramePr>
        <p:xfrm>
          <a:off x="304800" y="2716213"/>
          <a:ext cx="5575300" cy="3688716"/>
        </p:xfrm>
        <a:graphic>
          <a:graphicData uri="http://schemas.openxmlformats.org/drawingml/2006/table">
            <a:tbl>
              <a:tblPr/>
              <a:tblGrid>
                <a:gridCol w="1096963"/>
                <a:gridCol w="2628900"/>
                <a:gridCol w="914400"/>
                <a:gridCol w="935037"/>
              </a:tblGrid>
              <a:tr h="2746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man Old Style" pitchFamily="18" charset="0"/>
                          <a:cs typeface="Times New Roman" pitchFamily="18" charset="0"/>
                        </a:rPr>
                        <a:t>TEHNOLOŠKI PROCES PROIZVODNJE TRANSPORTNE ROLNE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OSOVINA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MATERIJAL: Č.1220           DIMENZIJE: Ø 22x415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STRUGANJE-KRAĆENJE NA 2mm U PLUSU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MALI STRUG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0.05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ISPRAVLJANJE ŠIPKI DO MAKSIMALNO 1mm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BRAVAR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0.025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OBRADA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MALI STRUG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GLODANJE FLAKOVA NA MERU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SET OD DVA GLODALA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0.06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OBARANJE  IVICA NA FLAKOVIMA TURPIJOM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BRAVAR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0.02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ZAULJIVANJE RUKAVACA OSOVINE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0.01</a:t>
                      </a:r>
                      <a:endParaRPr kumimoji="0" lang="hr-HR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369" name="Group 3945"/>
          <p:cNvGraphicFramePr>
            <a:graphicFrameLocks noGrp="1"/>
          </p:cNvGraphicFramePr>
          <p:nvPr>
            <p:ph/>
          </p:nvPr>
        </p:nvGraphicFramePr>
        <p:xfrm>
          <a:off x="152400" y="381000"/>
          <a:ext cx="8991600" cy="6492240"/>
        </p:xfrm>
        <a:graphic>
          <a:graphicData uri="http://schemas.openxmlformats.org/drawingml/2006/table">
            <a:tbl>
              <a:tblPr/>
              <a:tblGrid>
                <a:gridCol w="436563"/>
                <a:gridCol w="6723062"/>
                <a:gridCol w="366713"/>
                <a:gridCol w="366712"/>
                <a:gridCol w="365125"/>
                <a:gridCol w="366713"/>
                <a:gridCol w="366712"/>
              </a:tblGrid>
              <a:tr h="1778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Red.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broj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  z  n  a  k  e   i   n  a  z  i  v  i   p  r  o  c  e  s  a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 r  s  t  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203200"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Pret.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K-R</a:t>
                      </a:r>
                      <a:endParaRPr kumimoji="0" lang="en-US" sz="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Pret.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en-US" sz="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Planiranje proizvodnje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 Izrada operativnog plana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1.2. Planiranje proizvodnje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1.3. Planiranje alata 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1.4. Terminiranje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Priprema proizvodnje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2.1. Priprema dokumentcije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2.2. Priprema radnog mesta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2.3. Priprema alata i pribora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2.4. Lansiranje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2.5. Snabdevanje radnih mesta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9058" name="Group 466"/>
          <p:cNvGraphicFramePr>
            <a:graphicFrameLocks noGrp="1"/>
          </p:cNvGraphicFramePr>
          <p:nvPr>
            <p:ph/>
          </p:nvPr>
        </p:nvGraphicFramePr>
        <p:xfrm>
          <a:off x="457200" y="762000"/>
          <a:ext cx="8229600" cy="5410204"/>
        </p:xfrm>
        <a:graphic>
          <a:graphicData uri="http://schemas.openxmlformats.org/drawingml/2006/table">
            <a:tbl>
              <a:tblPr/>
              <a:tblGrid>
                <a:gridCol w="400050"/>
                <a:gridCol w="6153150"/>
                <a:gridCol w="334963"/>
                <a:gridCol w="334962"/>
                <a:gridCol w="334963"/>
                <a:gridCol w="336550"/>
                <a:gridCol w="334962"/>
              </a:tblGrid>
              <a:tr h="541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Izrada transportnih rolni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 Struganje šipke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 Ispravljanje šipke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3.3 Obrada šipke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3.4 Glodanje flakova šipke i obaranje ivica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3.5 Zauljivanje rukavaca osovine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3.6 Struganje kućišta i izrada rupa sa skra</a:t>
                      </a:r>
                      <a:r>
                        <a:rPr kumimoji="0" lang="sr-Latn-C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ćenjem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3.7 Obrada cevi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978400" algn="l"/>
                        </a:tabLst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3.8 Obrada rupa na cevi	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3.9 Skidanje korozije sa cevi antirostom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982" name="Group 342"/>
          <p:cNvGraphicFramePr>
            <a:graphicFrameLocks noGrp="1"/>
          </p:cNvGraphicFramePr>
          <p:nvPr>
            <p:ph/>
          </p:nvPr>
        </p:nvGraphicFramePr>
        <p:xfrm>
          <a:off x="533400" y="914400"/>
          <a:ext cx="8229600" cy="5410201"/>
        </p:xfrm>
        <a:graphic>
          <a:graphicData uri="http://schemas.openxmlformats.org/drawingml/2006/table">
            <a:tbl>
              <a:tblPr/>
              <a:tblGrid>
                <a:gridCol w="400050"/>
                <a:gridCol w="6153150"/>
                <a:gridCol w="334963"/>
                <a:gridCol w="334962"/>
                <a:gridCol w="334963"/>
                <a:gridCol w="336550"/>
                <a:gridCol w="334962"/>
              </a:tblGrid>
              <a:tr h="723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Održavanje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4.1. Planiranje preventivnog održavanja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4.2. Planiranje investiconog održavanja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4.3. Planiranje rezervnih delova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4.4. Izvođenje preventivnog održavanja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4.5. Izvođenje investiconog održavanja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3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4.6. Izvođenje tekućeg održavanja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sr-Latn-C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K- kreativni;  R- rutinski, ponavljajući, treba da se uradi na isti način*</a:t>
                      </a:r>
                      <a:endParaRPr kumimoji="0" lang="pl-P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819</TotalTime>
  <Words>871</Words>
  <Application>Microsoft Office PowerPoint</Application>
  <PresentationFormat>On-screen Show (4:3)</PresentationFormat>
  <Paragraphs>230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Wingdings</vt:lpstr>
      <vt:lpstr>Arial Black</vt:lpstr>
      <vt:lpstr>Times New Roman</vt:lpstr>
      <vt:lpstr>Comic Sans MS</vt:lpstr>
      <vt:lpstr>Bookman Old Style</vt:lpstr>
      <vt:lpstr>Pixel</vt:lpstr>
      <vt:lpstr>Visio.Drawing.11</vt:lpstr>
      <vt:lpstr>Slide 1</vt:lpstr>
      <vt:lpstr>Пројектни задатак</vt:lpstr>
      <vt:lpstr>1. Полазни подаци</vt:lpstr>
      <vt:lpstr>Производ X</vt:lpstr>
      <vt:lpstr>Саставница производа X</vt:lpstr>
      <vt:lpstr>Упрошћена шема технолошког тока процеса</vt:lpstr>
      <vt:lpstr>Slide 7</vt:lpstr>
      <vt:lpstr>Slide 8</vt:lpstr>
      <vt:lpstr>Slide 9</vt:lpstr>
      <vt:lpstr>1. Полазни подаци</vt:lpstr>
      <vt:lpstr>2. Утврђивање компоненти производа</vt:lpstr>
      <vt:lpstr>Slide 12</vt:lpstr>
      <vt:lpstr>Slide 13</vt:lpstr>
      <vt:lpstr>Slide 14</vt:lpstr>
      <vt:lpstr>Slide 15</vt:lpstr>
      <vt:lpstr>3. Дијагностиковање трошкова квалитета везаних за производ</vt:lpstr>
      <vt:lpstr>Slide 17</vt:lpstr>
      <vt:lpstr>Slide 18</vt:lpstr>
      <vt:lpstr>Slide 19</vt:lpstr>
      <vt:lpstr>4. Креирање дијаграма Трилогије квалитета за конкретан процес</vt:lpstr>
      <vt:lpstr>5. Идентификовање интересних и заинтересованих страна и њихових захтева</vt:lpstr>
      <vt:lpstr>6. Закључак</vt:lpstr>
    </vt:vector>
  </TitlesOfParts>
  <Company>FON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Osnove_projektni</dc:title>
  <dc:subject>Prezentacija za podrsku izradi projektnog zadatka</dc:subject>
  <dc:creator>FON</dc:creator>
  <cp:lastModifiedBy>MarVit</cp:lastModifiedBy>
  <cp:revision>78</cp:revision>
  <dcterms:created xsi:type="dcterms:W3CDTF">2008-10-09T09:18:27Z</dcterms:created>
  <dcterms:modified xsi:type="dcterms:W3CDTF">2010-12-15T15:32:10Z</dcterms:modified>
</cp:coreProperties>
</file>